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matic SC" panose="020B0604020202020204" charset="-79"/>
      <p:regular r:id="rId16"/>
      <p:bold r:id="rId17"/>
    </p:embeddedFont>
    <p:embeddedFont>
      <p:font typeface="Source Code Pro" panose="020B0509030403020204" pitchFamily="49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0c57f049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0c57f049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0c57f049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0c57f049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0c57f049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0c57f049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0d121a5a6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0d121a5a6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00c57f04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00c57f04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0c57f049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0c57f049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0c57f049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0c57f049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0c57f049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0c57f049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0c57f049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0c57f049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0c57f049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0c57f049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0c57f049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0c57f049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0c57f049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0c57f049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14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Char char="●"/>
            </a:pPr>
            <a:r>
              <a:rPr lang="hu" sz="2880"/>
              <a:t>A Mesterséges Intelligencia Története: A Kezdetektől a Jövőig</a:t>
            </a:r>
            <a:endParaRPr sz="288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Készítette: Erdélyi Dániel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3000" b="1" i="1" u="sng">
                <a:solidFill>
                  <a:schemeClr val="dk1"/>
                </a:solidFill>
              </a:rPr>
              <a:t>Mélytanulás és neurális hálózatok (2010-2020)</a:t>
            </a:r>
            <a:endParaRPr sz="3000" i="1" u="sng">
              <a:solidFill>
                <a:schemeClr val="dk1"/>
              </a:solidFill>
            </a:endParaRPr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7943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 b="1">
                <a:solidFill>
                  <a:srgbClr val="00FFFF"/>
                </a:solidFill>
              </a:rPr>
              <a:t>Mélytanulás</a:t>
            </a:r>
            <a:r>
              <a:rPr lang="hu" sz="1200">
                <a:solidFill>
                  <a:srgbClr val="00FFFF"/>
                </a:solidFill>
              </a:rPr>
              <a:t>: Többrétegű neurális hálózatok.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Alkalmazások: arcfelismerés, hangalapú asszisztensek, önvezető járművek.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AI mindenhol jelen van: internet, telefonok, közlekedés.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400"/>
              </a:spcAft>
              <a:buNone/>
            </a:pPr>
            <a:endParaRPr>
              <a:solidFill>
                <a:srgbClr val="00FFFF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000" y="1026350"/>
            <a:ext cx="3629801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3000" b="1" i="1" u="sng">
                <a:solidFill>
                  <a:schemeClr val="dk1"/>
                </a:solidFill>
              </a:rPr>
              <a:t>AI a mindennapi életben (2020-tól napjainkig)</a:t>
            </a:r>
            <a:endParaRPr sz="3000" i="1" u="sng">
              <a:solidFill>
                <a:schemeClr val="dk1"/>
              </a:solidFill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6674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Virtuális asszisztensek: Siri, Alexa.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AI-alapú chatbotok, mint ChatGPT.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Okosotthonok, önvezető autók, és a generatív AI fejlődése.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FFFF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100" y="1580988"/>
            <a:ext cx="4164900" cy="263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3000" b="1" i="1" u="sng">
                <a:solidFill>
                  <a:schemeClr val="dk1"/>
                </a:solidFill>
              </a:rPr>
              <a:t>Az AI jövője ,Esetleges </a:t>
            </a:r>
            <a:r>
              <a:rPr lang="hu" sz="3000" i="1" u="sng">
                <a:solidFill>
                  <a:schemeClr val="dk1"/>
                </a:solidFill>
              </a:rPr>
              <a:t>V</a:t>
            </a:r>
            <a:r>
              <a:rPr lang="hu" sz="3000" b="1" i="1" u="sng">
                <a:solidFill>
                  <a:schemeClr val="dk1"/>
                </a:solidFill>
              </a:rPr>
              <a:t>eszély</a:t>
            </a:r>
            <a:r>
              <a:rPr lang="hu" sz="3000" i="1" u="sng">
                <a:solidFill>
                  <a:schemeClr val="dk1"/>
                </a:solidFill>
              </a:rPr>
              <a:t>ei</a:t>
            </a:r>
            <a:endParaRPr sz="3000" i="1" u="sng">
              <a:solidFill>
                <a:schemeClr val="dk1"/>
              </a:solidFill>
            </a:endParaRPr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6824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AI továbbfejlődése: szuperintelligencia lehetősége.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Az AI veszélyei közé tartozik az adatvédelem sérülése és a munkahelyek automatizálása, ami munkahelyvesztést okozhat.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Emellett, ha az AI nem megfelelően van szabályozva, potenciálisan káros döntéseket is hozhat az emberek számára.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FFFF"/>
              </a:solidFill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100" y="1482875"/>
            <a:ext cx="4025300" cy="21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köszönöm a figyelmet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Készítette: Erdélyi Dániel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Segített: chat GPT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56550" y="43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3000" b="1" i="1" u="sng">
                <a:solidFill>
                  <a:schemeClr val="dk1"/>
                </a:solidFill>
              </a:rPr>
              <a:t>Mi az AI? Miért fontos a története?</a:t>
            </a:r>
            <a:endParaRPr sz="3000" b="1"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000" i="1" u="sng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0784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rgbClr val="00FFFF"/>
              </a:solidFill>
            </a:endParaRPr>
          </a:p>
          <a:p>
            <a:pPr marL="457200" lvl="0" indent="-310832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hu" sz="1400" b="1">
                <a:solidFill>
                  <a:srgbClr val="00FFFF"/>
                </a:solidFill>
              </a:rPr>
              <a:t>AI (Mesterséges Intelligencia)</a:t>
            </a:r>
            <a:r>
              <a:rPr lang="hu" sz="1400">
                <a:solidFill>
                  <a:srgbClr val="00FFFF"/>
                </a:solidFill>
              </a:rPr>
              <a:t>: Számítógépes rendszerek, amelyek emberi intelligenciát igénylő feladatokat oldanak meg.</a:t>
            </a:r>
            <a:endParaRPr sz="14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FFFF"/>
              </a:solidFill>
            </a:endParaRPr>
          </a:p>
          <a:p>
            <a:pPr marL="457200" lvl="0" indent="-310832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hu" sz="1400">
                <a:solidFill>
                  <a:srgbClr val="00FFFF"/>
                </a:solidFill>
              </a:rPr>
              <a:t>Képesek tanulni, érvelni, dönteni és problémákat megoldani.</a:t>
            </a:r>
            <a:endParaRPr sz="14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FFFF"/>
              </a:solidFill>
            </a:endParaRPr>
          </a:p>
          <a:p>
            <a:pPr marL="457200" lvl="0" indent="-310832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hu" sz="1400">
                <a:solidFill>
                  <a:srgbClr val="00FFFF"/>
                </a:solidFill>
              </a:rPr>
              <a:t>Fontos megérteni, hogyan fejlődött, hogy lássuk, merre tart a jövőben.</a:t>
            </a:r>
            <a:endParaRPr sz="14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00FFFF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100" y="1698275"/>
            <a:ext cx="3601500" cy="24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3000" b="1" i="1" u="sng">
                <a:solidFill>
                  <a:schemeClr val="dk1"/>
                </a:solidFill>
              </a:rPr>
              <a:t>Az AI kezdeti gondolatai (1940-1950)</a:t>
            </a:r>
            <a:endParaRPr sz="3000" b="1"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072200"/>
            <a:ext cx="4054200" cy="3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Alan Turing, a számítógépes gondolkodás úttörője.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 b="1">
                <a:solidFill>
                  <a:srgbClr val="00FFFF"/>
                </a:solidFill>
              </a:rPr>
              <a:t>Turing-teszt</a:t>
            </a:r>
            <a:r>
              <a:rPr lang="hu" sz="1200">
                <a:solidFill>
                  <a:srgbClr val="00FFFF"/>
                </a:solidFill>
              </a:rPr>
              <a:t>: Képes-e egy gép úgy viselkedni, mint egy ember?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Korai neurális hálózatok alapötletei és a gépi tanulás gondolata.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rgbClr val="00FFFF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50" y="1072188"/>
            <a:ext cx="3757100" cy="365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hu" sz="3000" b="1" i="1" u="sng">
                <a:solidFill>
                  <a:schemeClr val="dk1"/>
                </a:solidFill>
              </a:rPr>
              <a:t>A Dartmouth Konferencia (1956)</a:t>
            </a:r>
            <a:endParaRPr sz="3000" i="1" u="sng">
              <a:solidFill>
                <a:schemeClr val="dk1"/>
              </a:solidFill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3011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 mesterséges intelligencia kutatási területének megszületése.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John McCarthy és kollégái elsőként használták az "AI" kifejezést.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Korai programok: Logic Theorist és ELIZA.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00FFFF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825" y="750163"/>
            <a:ext cx="3643174" cy="36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3000" i="1" u="sng">
                <a:solidFill>
                  <a:schemeClr val="dk1"/>
                </a:solidFill>
              </a:rPr>
              <a:t>Az AI első „tél” (1970-1980)</a:t>
            </a:r>
            <a:endParaRPr sz="3000" i="1" u="sng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5552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 technológiai korlátok miatt lassulás.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Pénzügyi támogatás csökkenése és csalódottság a kutatás eredményeiben.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 programok nem voltak olyan hatékonyak, mint azt várták.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00FFFF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900" y="1246250"/>
            <a:ext cx="4124700" cy="2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3000" b="1" i="1" u="sng">
                <a:solidFill>
                  <a:schemeClr val="dk1"/>
                </a:solidFill>
              </a:rPr>
              <a:t>A szakértői rendszerek kora (1980-1990)</a:t>
            </a:r>
            <a:endParaRPr sz="3000" i="1" u="sng">
              <a:solidFill>
                <a:schemeClr val="dk1"/>
              </a:solidFill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5177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Szakértői rendszerek: Programok, amelyek specifikus feladatokra vannak specializálva.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 b="1">
                <a:solidFill>
                  <a:srgbClr val="00FFFF"/>
                </a:solidFill>
              </a:rPr>
              <a:t>MYCIN</a:t>
            </a:r>
            <a:r>
              <a:rPr lang="hu" sz="1200">
                <a:solidFill>
                  <a:srgbClr val="00FFFF"/>
                </a:solidFill>
              </a:rPr>
              <a:t>: Egy rendszer, ami orvosi diagnózisokban segített.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Ipari alkalmazások és AI felhasználása a valós világban.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00FFFF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400" y="1405175"/>
            <a:ext cx="4162199" cy="2333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3000" b="1" i="1" u="sng">
                <a:solidFill>
                  <a:schemeClr val="dk1"/>
                </a:solidFill>
              </a:rPr>
              <a:t>Az AI második „tél” (1980-as évek vége)</a:t>
            </a:r>
            <a:endParaRPr sz="3000" i="1" u="sng">
              <a:solidFill>
                <a:schemeClr val="dk1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5252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 szakértői rendszerek korlátai csalódást okoztak.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 fejlődés lelassult, és újabb forráshiány alakult ki.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Az AI kutatás ismét stagnált.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00FFFF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900" y="1700488"/>
            <a:ext cx="4260575" cy="23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3000" b="1" i="1" u="sng">
                <a:solidFill>
                  <a:schemeClr val="dk1"/>
                </a:solidFill>
              </a:rPr>
              <a:t>A gépi tanulás megjelenése (1990-2000)</a:t>
            </a:r>
            <a:endParaRPr sz="3000" i="1" u="sng">
              <a:solidFill>
                <a:schemeClr val="dk1"/>
              </a:solidFill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5777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Új megközelítések a statisztikai módszerek segítségével.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 b="1">
                <a:solidFill>
                  <a:srgbClr val="00FFFF"/>
                </a:solidFill>
              </a:rPr>
              <a:t>Gépi tanulás</a:t>
            </a:r>
            <a:r>
              <a:rPr lang="hu" sz="1200">
                <a:solidFill>
                  <a:srgbClr val="00FFFF"/>
                </a:solidFill>
              </a:rPr>
              <a:t>: A számítógépek adatból tanulnak és javítják saját teljesítményüket.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Neurális hálózatok újjáéledése, adatbányászat kezdetei.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FFFF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800" y="1246250"/>
            <a:ext cx="3949800" cy="2221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3000" b="1" i="1" u="sng">
                <a:solidFill>
                  <a:schemeClr val="dk1"/>
                </a:solidFill>
              </a:rPr>
              <a:t>Az AI reneszánsza (2000-2010)</a:t>
            </a:r>
            <a:endParaRPr sz="3000" b="1"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000" b="1" i="1" u="sng">
              <a:solidFill>
                <a:schemeClr val="dk1"/>
              </a:solidFill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689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Növekvő számítási kapacitás és Big Data elérhetősége.</a:t>
            </a:r>
            <a:endParaRPr sz="12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Az AI újra népszerűvé válik, és szélesebb körben alkalmazzák.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FFFF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ts val="1200"/>
              <a:buChar char="●"/>
            </a:pPr>
            <a:r>
              <a:rPr lang="hu" sz="1200">
                <a:solidFill>
                  <a:srgbClr val="00FFFF"/>
                </a:solidFill>
              </a:rPr>
              <a:t>Példák: keresőmotorok, beszédfelismerés, önvezető autók első prototípusai.</a:t>
            </a:r>
            <a:endParaRPr sz="1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FFFF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300" y="1751125"/>
            <a:ext cx="4083500" cy="22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Diavetítés a képernyőre (16:9 oldalarány)</PresentationFormat>
  <Paragraphs>81</Paragraphs>
  <Slides>13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Amatic SC</vt:lpstr>
      <vt:lpstr>Source Code Pro</vt:lpstr>
      <vt:lpstr>Arial</vt:lpstr>
      <vt:lpstr>Beach Day</vt:lpstr>
      <vt:lpstr>A Mesterséges Intelligencia Története: A Kezdetektől a Jövőig</vt:lpstr>
      <vt:lpstr>Mi az AI? Miért fontos a története? </vt:lpstr>
      <vt:lpstr>Az AI kezdeti gondolatai (1940-1950) </vt:lpstr>
      <vt:lpstr>A Dartmouth Konferencia (1956)</vt:lpstr>
      <vt:lpstr>Az AI első „tél” (1970-1980)</vt:lpstr>
      <vt:lpstr>A szakértői rendszerek kora (1980-1990)</vt:lpstr>
      <vt:lpstr>Az AI második „tél” (1980-as évek vége)</vt:lpstr>
      <vt:lpstr>A gépi tanulás megjelenése (1990-2000)</vt:lpstr>
      <vt:lpstr>Az AI reneszánsza (2000-2010) </vt:lpstr>
      <vt:lpstr>Mélytanulás és neurális hálózatok (2010-2020)</vt:lpstr>
      <vt:lpstr>AI a mindennapi életben (2020-tól napjainkig)</vt:lpstr>
      <vt:lpstr>Az AI jövője ,Esetleges Veszélyei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Mesterséges Intelligencia Története: A Kezdetektől a Jövőig</dc:title>
  <cp:lastModifiedBy>Kiss Zsigmond</cp:lastModifiedBy>
  <cp:revision>1</cp:revision>
  <dcterms:modified xsi:type="dcterms:W3CDTF">2024-09-24T07:15:05Z</dcterms:modified>
</cp:coreProperties>
</file>